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Tahoma"/>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hEuyweeZzmSVE3N3Jggjb9mkl6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EE91B1-1D5C-464B-A62E-8F1945C2FFE3}">
  <a:tblStyle styleId="{C6EE91B1-1D5C-464B-A62E-8F1945C2FFE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Tahoma-regular.fntdata"/><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0"/>
          <p:cNvSpPr/>
          <p:nvPr>
            <p:ph idx="2" type="pic"/>
          </p:nvPr>
        </p:nvSpPr>
        <p:spPr>
          <a:xfrm>
            <a:off x="5183188" y="987425"/>
            <a:ext cx="6172200" cy="4873625"/>
          </a:xfrm>
          <a:prstGeom prst="rect">
            <a:avLst/>
          </a:prstGeom>
          <a:noFill/>
          <a:ln>
            <a:noFill/>
          </a:ln>
        </p:spPr>
      </p:sp>
      <p:sp>
        <p:nvSpPr>
          <p:cNvPr id="69" name="Google Shape;69;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9.jpg"/><Relationship Id="rId13" Type="http://schemas.openxmlformats.org/officeDocument/2006/relationships/image" Target="../media/image7.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8.jpg"/><Relationship Id="rId9" Type="http://schemas.openxmlformats.org/officeDocument/2006/relationships/image" Target="../media/image17.png"/><Relationship Id="rId1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hyperlink" Target="https://daftar-bpti.kemdikbud.go.id/" TargetMode="External"/><Relationship Id="rId6" Type="http://schemas.openxmlformats.org/officeDocument/2006/relationships/image" Target="../media/image2.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289559" y="887095"/>
            <a:ext cx="4450715" cy="51308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000000"/>
              </a:buClr>
              <a:buSzPts val="3200"/>
              <a:buFont typeface="Arial"/>
              <a:buNone/>
            </a:pPr>
            <a:r>
              <a:rPr i="1" lang="en-US" sz="3200">
                <a:solidFill>
                  <a:srgbClr val="000000"/>
                </a:solidFill>
                <a:latin typeface="Arial"/>
                <a:ea typeface="Arial"/>
                <a:cs typeface="Arial"/>
                <a:sym typeface="Arial"/>
              </a:rPr>
              <a:t>PROGRAM DAN KEGIATAN</a:t>
            </a:r>
            <a:endParaRPr sz="3200">
              <a:latin typeface="Arial"/>
              <a:ea typeface="Arial"/>
              <a:cs typeface="Arial"/>
              <a:sym typeface="Arial"/>
            </a:endParaRPr>
          </a:p>
        </p:txBody>
      </p:sp>
      <p:pic>
        <p:nvPicPr>
          <p:cNvPr id="90" name="Google Shape;90;p1"/>
          <p:cNvPicPr preferRelativeResize="0"/>
          <p:nvPr/>
        </p:nvPicPr>
        <p:blipFill rotWithShape="1">
          <a:blip r:embed="rId3">
            <a:alphaModFix/>
          </a:blip>
          <a:srcRect b="0" l="0" r="0" t="0"/>
          <a:stretch/>
        </p:blipFill>
        <p:spPr>
          <a:xfrm>
            <a:off x="1179830" y="6182359"/>
            <a:ext cx="1021080" cy="537210"/>
          </a:xfrm>
          <a:prstGeom prst="rect">
            <a:avLst/>
          </a:prstGeom>
          <a:noFill/>
          <a:ln>
            <a:noFill/>
          </a:ln>
        </p:spPr>
      </p:pic>
      <p:grpSp>
        <p:nvGrpSpPr>
          <p:cNvPr id="91" name="Google Shape;91;p1"/>
          <p:cNvGrpSpPr/>
          <p:nvPr/>
        </p:nvGrpSpPr>
        <p:grpSpPr>
          <a:xfrm>
            <a:off x="0" y="36828"/>
            <a:ext cx="12191999" cy="6821171"/>
            <a:chOff x="0" y="36828"/>
            <a:chExt cx="12191999" cy="6821171"/>
          </a:xfrm>
        </p:grpSpPr>
        <p:pic>
          <p:nvPicPr>
            <p:cNvPr id="92" name="Google Shape;92;p1"/>
            <p:cNvPicPr preferRelativeResize="0"/>
            <p:nvPr/>
          </p:nvPicPr>
          <p:blipFill rotWithShape="1">
            <a:blip r:embed="rId4">
              <a:alphaModFix/>
            </a:blip>
            <a:srcRect b="0" l="0" r="0" t="0"/>
            <a:stretch/>
          </p:blipFill>
          <p:spPr>
            <a:xfrm>
              <a:off x="0" y="36828"/>
              <a:ext cx="12191999" cy="6784338"/>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4342130" y="345440"/>
              <a:ext cx="7686040" cy="300990"/>
            </a:xfrm>
            <a:prstGeom prst="rect">
              <a:avLst/>
            </a:prstGeom>
            <a:noFill/>
            <a:ln>
              <a:noFill/>
            </a:ln>
          </p:spPr>
        </p:pic>
        <p:pic>
          <p:nvPicPr>
            <p:cNvPr id="94" name="Google Shape;94;p1"/>
            <p:cNvPicPr preferRelativeResize="0"/>
            <p:nvPr/>
          </p:nvPicPr>
          <p:blipFill rotWithShape="1">
            <a:blip r:embed="rId6">
              <a:alphaModFix/>
            </a:blip>
            <a:srcRect b="0" l="0" r="0" t="0"/>
            <a:stretch/>
          </p:blipFill>
          <p:spPr>
            <a:xfrm>
              <a:off x="721359" y="1577340"/>
              <a:ext cx="2609850" cy="298450"/>
            </a:xfrm>
            <a:prstGeom prst="rect">
              <a:avLst/>
            </a:prstGeom>
            <a:noFill/>
            <a:ln>
              <a:noFill/>
            </a:ln>
          </p:spPr>
        </p:pic>
        <p:pic>
          <p:nvPicPr>
            <p:cNvPr id="95" name="Google Shape;95;p1"/>
            <p:cNvPicPr preferRelativeResize="0"/>
            <p:nvPr/>
          </p:nvPicPr>
          <p:blipFill rotWithShape="1">
            <a:blip r:embed="rId7">
              <a:alphaModFix/>
            </a:blip>
            <a:srcRect b="0" l="0" r="0" t="0"/>
            <a:stretch/>
          </p:blipFill>
          <p:spPr>
            <a:xfrm>
              <a:off x="195579" y="289560"/>
              <a:ext cx="560070" cy="566420"/>
            </a:xfrm>
            <a:prstGeom prst="rect">
              <a:avLst/>
            </a:prstGeom>
            <a:noFill/>
            <a:ln>
              <a:noFill/>
            </a:ln>
          </p:spPr>
        </p:pic>
        <p:pic>
          <p:nvPicPr>
            <p:cNvPr id="96" name="Google Shape;96;p1"/>
            <p:cNvPicPr preferRelativeResize="0"/>
            <p:nvPr/>
          </p:nvPicPr>
          <p:blipFill rotWithShape="1">
            <a:blip r:embed="rId8">
              <a:alphaModFix/>
            </a:blip>
            <a:srcRect b="0" l="0" r="0" t="0"/>
            <a:stretch/>
          </p:blipFill>
          <p:spPr>
            <a:xfrm>
              <a:off x="331469" y="6116319"/>
              <a:ext cx="848360" cy="741680"/>
            </a:xfrm>
            <a:prstGeom prst="rect">
              <a:avLst/>
            </a:prstGeom>
            <a:noFill/>
            <a:ln>
              <a:noFill/>
            </a:ln>
          </p:spPr>
        </p:pic>
        <p:pic>
          <p:nvPicPr>
            <p:cNvPr id="97" name="Google Shape;97;p1"/>
            <p:cNvPicPr preferRelativeResize="0"/>
            <p:nvPr/>
          </p:nvPicPr>
          <p:blipFill rotWithShape="1">
            <a:blip r:embed="rId9">
              <a:alphaModFix/>
            </a:blip>
            <a:srcRect b="0" l="0" r="0" t="0"/>
            <a:stretch/>
          </p:blipFill>
          <p:spPr>
            <a:xfrm>
              <a:off x="2997199" y="6329679"/>
              <a:ext cx="869950" cy="332740"/>
            </a:xfrm>
            <a:prstGeom prst="rect">
              <a:avLst/>
            </a:prstGeom>
            <a:noFill/>
            <a:ln>
              <a:noFill/>
            </a:ln>
          </p:spPr>
        </p:pic>
        <p:pic>
          <p:nvPicPr>
            <p:cNvPr id="98" name="Google Shape;98;p1"/>
            <p:cNvPicPr preferRelativeResize="0"/>
            <p:nvPr/>
          </p:nvPicPr>
          <p:blipFill rotWithShape="1">
            <a:blip r:embed="rId10">
              <a:alphaModFix/>
            </a:blip>
            <a:srcRect b="0" l="0" r="0" t="0"/>
            <a:stretch/>
          </p:blipFill>
          <p:spPr>
            <a:xfrm>
              <a:off x="2240279" y="6186170"/>
              <a:ext cx="732790" cy="656588"/>
            </a:xfrm>
            <a:prstGeom prst="rect">
              <a:avLst/>
            </a:prstGeom>
            <a:noFill/>
            <a:ln>
              <a:noFill/>
            </a:ln>
          </p:spPr>
        </p:pic>
        <p:pic>
          <p:nvPicPr>
            <p:cNvPr id="99" name="Google Shape;99;p1"/>
            <p:cNvPicPr preferRelativeResize="0"/>
            <p:nvPr/>
          </p:nvPicPr>
          <p:blipFill rotWithShape="1">
            <a:blip r:embed="rId11">
              <a:alphaModFix/>
            </a:blip>
            <a:srcRect b="0" l="0" r="0" t="0"/>
            <a:stretch/>
          </p:blipFill>
          <p:spPr>
            <a:xfrm>
              <a:off x="3949700" y="6329679"/>
              <a:ext cx="1139189" cy="332740"/>
            </a:xfrm>
            <a:prstGeom prst="rect">
              <a:avLst/>
            </a:prstGeom>
            <a:noFill/>
            <a:ln>
              <a:noFill/>
            </a:ln>
          </p:spPr>
        </p:pic>
        <p:pic>
          <p:nvPicPr>
            <p:cNvPr id="100" name="Google Shape;100;p1"/>
            <p:cNvPicPr preferRelativeResize="0"/>
            <p:nvPr/>
          </p:nvPicPr>
          <p:blipFill rotWithShape="1">
            <a:blip r:embed="rId12">
              <a:alphaModFix/>
            </a:blip>
            <a:srcRect b="0" l="0" r="0" t="0"/>
            <a:stretch/>
          </p:blipFill>
          <p:spPr>
            <a:xfrm>
              <a:off x="10243819" y="6095999"/>
              <a:ext cx="836929" cy="566420"/>
            </a:xfrm>
            <a:prstGeom prst="rect">
              <a:avLst/>
            </a:prstGeom>
            <a:noFill/>
            <a:ln>
              <a:noFill/>
            </a:ln>
          </p:spPr>
        </p:pic>
        <p:pic>
          <p:nvPicPr>
            <p:cNvPr id="101" name="Google Shape;101;p1"/>
            <p:cNvPicPr preferRelativeResize="0"/>
            <p:nvPr/>
          </p:nvPicPr>
          <p:blipFill rotWithShape="1">
            <a:blip r:embed="rId13">
              <a:alphaModFix/>
            </a:blip>
            <a:srcRect b="0" l="0" r="0" t="0"/>
            <a:stretch/>
          </p:blipFill>
          <p:spPr>
            <a:xfrm>
              <a:off x="11080750" y="6145529"/>
              <a:ext cx="815340" cy="448309"/>
            </a:xfrm>
            <a:prstGeom prst="rect">
              <a:avLst/>
            </a:prstGeom>
            <a:noFill/>
            <a:ln>
              <a:noFill/>
            </a:ln>
          </p:spPr>
        </p:pic>
      </p:grpSp>
      <p:pic>
        <p:nvPicPr>
          <p:cNvPr id="102" name="Google Shape;102;p1"/>
          <p:cNvPicPr preferRelativeResize="0"/>
          <p:nvPr/>
        </p:nvPicPr>
        <p:blipFill rotWithShape="1">
          <a:blip r:embed="rId14">
            <a:alphaModFix/>
          </a:blip>
          <a:srcRect b="0" l="0" r="0" t="0"/>
          <a:stretch/>
        </p:blipFill>
        <p:spPr>
          <a:xfrm>
            <a:off x="1201195" y="6124425"/>
            <a:ext cx="1008380" cy="6578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08" name="Google Shape;108;p2"/>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09" name="Google Shape;109;p2"/>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u="none" cap="none" strike="noStrike">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10" name="Google Shape;110;p2"/>
          <p:cNvSpPr txBox="1"/>
          <p:nvPr/>
        </p:nvSpPr>
        <p:spPr>
          <a:xfrm>
            <a:off x="4160520" y="1170064"/>
            <a:ext cx="7790688" cy="475514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Peserta KBMK adalah mahasiswa program S1 atau D4/</a:t>
            </a:r>
            <a:r>
              <a:rPr lang="en-US" sz="1800">
                <a:solidFill>
                  <a:schemeClr val="dk1"/>
                </a:solidFill>
                <a:highlight>
                  <a:srgbClr val="FFFF00"/>
                </a:highlight>
                <a:latin typeface="Arial"/>
                <a:ea typeface="Arial"/>
                <a:cs typeface="Arial"/>
                <a:sym typeface="Arial"/>
              </a:rPr>
              <a:t>D3 </a:t>
            </a:r>
            <a:r>
              <a:rPr lang="en-US" sz="1800">
                <a:solidFill>
                  <a:schemeClr val="dk1"/>
                </a:solidFill>
                <a:latin typeface="Arial"/>
                <a:ea typeface="Arial"/>
                <a:cs typeface="Arial"/>
                <a:sym typeface="Arial"/>
              </a:rPr>
              <a:t>di perguruan tinggi negeri dan swasta yang berstatus aktif pada tanggal babak final diselenggarakan, dibuktikan dengan KTM yang masih berlaku dan surat pengantar resmi dari Perguruan Tinggi.</a:t>
            </a:r>
            <a:endParaRPr/>
          </a:p>
          <a:p>
            <a:pPr indent="-342900" lvl="0" marL="342900" marR="0" rtl="0" algn="l">
              <a:spcBef>
                <a:spcPts val="60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Mahasiswa peserta dan dosen pembimbing harus terdaftar pada PD-DIKTI. Untuk peserta yang belum terdaftar pada PD-DIKTI wajib melampirkan Surat Keterangan Mahasiswa Aktif dari PT yang ditandatangani Wakil Rektor atau Bidang Kemahasiswaan (format sesuai lampiran pada pedoman) </a:t>
            </a:r>
            <a:endParaRPr/>
          </a:p>
          <a:p>
            <a:pPr indent="-342900" lvl="0" marL="342900" marR="0" rtl="0" algn="l">
              <a:spcBef>
                <a:spcPts val="600"/>
              </a:spcBef>
              <a:spcAft>
                <a:spcPts val="0"/>
              </a:spcAft>
              <a:buClr>
                <a:schemeClr val="dk1"/>
              </a:buClr>
              <a:buSzPts val="1800"/>
              <a:buFont typeface="Arial"/>
              <a:buAutoNum type="arabicPeriod"/>
            </a:pPr>
            <a:r>
              <a:rPr lang="en-US" sz="1800">
                <a:solidFill>
                  <a:schemeClr val="dk1"/>
                </a:solidFill>
                <a:highlight>
                  <a:srgbClr val="FFFF00"/>
                </a:highlight>
                <a:latin typeface="Arial"/>
                <a:ea typeface="Arial"/>
                <a:cs typeface="Arial"/>
                <a:sym typeface="Arial"/>
              </a:rPr>
              <a:t>Mahasiswa yang telah menjadi peserta babak semifinal dan/atau babak grand final KBMK pada tahun-tahun sebelumnya tidak diperbolehkan mengikuti KBMK lagi pada kategori yang sama</a:t>
            </a:r>
            <a:endParaRPr sz="1800">
              <a:solidFill>
                <a:schemeClr val="dk1"/>
              </a:solidFill>
              <a:highlight>
                <a:srgbClr val="FFFF00"/>
              </a:highlight>
              <a:latin typeface="Arial"/>
              <a:ea typeface="Arial"/>
              <a:cs typeface="Arial"/>
              <a:sym typeface="Arial"/>
            </a:endParaRPr>
          </a:p>
          <a:p>
            <a:pPr indent="-342900" lvl="0" marL="342900" marR="0" rtl="0" algn="l">
              <a:spcBef>
                <a:spcPts val="60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Peserta berkelompok terdiri dari 2 sampai 3 orang mahasiswa, kecuali untuk kategori Penulisan Karya Tulis Ilmiah maksimal 2 orang mahasiswa</a:t>
            </a:r>
            <a:endParaRPr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highlight>
                  <a:srgbClr val="FFFF00"/>
                </a:highlight>
                <a:latin typeface="Arial"/>
                <a:ea typeface="Arial"/>
                <a:cs typeface="Arial"/>
                <a:sym typeface="Arial"/>
              </a:rPr>
              <a:t>Apabila suatu kelompok yang terpilih masuk babak semifinal dan salah satu atau lebih anggotanya berhalangan hadir sehingga hanya 1 orang</a:t>
            </a: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11" name="Google Shape;111;p2"/>
          <p:cNvSpPr/>
          <p:nvPr/>
        </p:nvSpPr>
        <p:spPr>
          <a:xfrm>
            <a:off x="365760" y="1140046"/>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Ketentuan Peserta</a:t>
            </a:r>
            <a:endParaRPr b="1" sz="3200">
              <a:solidFill>
                <a:schemeClr val="lt1"/>
              </a:solidFill>
              <a:latin typeface="Calibri"/>
              <a:ea typeface="Calibri"/>
              <a:cs typeface="Calibri"/>
              <a:sym typeface="Calibri"/>
            </a:endParaRPr>
          </a:p>
        </p:txBody>
      </p:sp>
      <p:sp>
        <p:nvSpPr>
          <p:cNvPr id="112" name="Google Shape;112;p2"/>
          <p:cNvSpPr/>
          <p:nvPr/>
        </p:nvSpPr>
        <p:spPr>
          <a:xfrm>
            <a:off x="6533477" y="315292"/>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KBMK 2024</a:t>
            </a:r>
            <a:endParaRPr/>
          </a:p>
        </p:txBody>
      </p:sp>
      <p:pic>
        <p:nvPicPr>
          <p:cNvPr descr="Icon" id="113" name="Google Shape;113;p2"/>
          <p:cNvPicPr preferRelativeResize="0"/>
          <p:nvPr/>
        </p:nvPicPr>
        <p:blipFill rotWithShape="1">
          <a:blip r:embed="rId5">
            <a:alphaModFix/>
          </a:blip>
          <a:srcRect b="20423" l="11794" r="18638" t="16814"/>
          <a:stretch/>
        </p:blipFill>
        <p:spPr>
          <a:xfrm>
            <a:off x="4616824" y="164825"/>
            <a:ext cx="1479176" cy="875082"/>
          </a:xfrm>
          <a:prstGeom prst="rect">
            <a:avLst/>
          </a:prstGeom>
          <a:noFill/>
          <a:ln>
            <a:noFill/>
          </a:ln>
        </p:spPr>
      </p:pic>
      <p:pic>
        <p:nvPicPr>
          <p:cNvPr id="114" name="Google Shape;114;p2"/>
          <p:cNvPicPr preferRelativeResize="0"/>
          <p:nvPr/>
        </p:nvPicPr>
        <p:blipFill rotWithShape="1">
          <a:blip r:embed="rId6">
            <a:alphaModFix/>
          </a:blip>
          <a:srcRect b="15516" l="28959" r="23844" t="0"/>
          <a:stretch/>
        </p:blipFill>
        <p:spPr>
          <a:xfrm>
            <a:off x="656633" y="1873624"/>
            <a:ext cx="3045791" cy="4374776"/>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20" name="Google Shape;120;p3"/>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21" name="Google Shape;121;p3"/>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22" name="Google Shape;122;p3"/>
          <p:cNvSpPr txBox="1"/>
          <p:nvPr/>
        </p:nvSpPr>
        <p:spPr>
          <a:xfrm>
            <a:off x="4087368" y="871741"/>
            <a:ext cx="7790688" cy="5663089"/>
          </a:xfrm>
          <a:prstGeom prst="rect">
            <a:avLst/>
          </a:prstGeom>
          <a:noFill/>
          <a:ln>
            <a:noFill/>
          </a:ln>
        </p:spPr>
        <p:txBody>
          <a:bodyPr anchorCtr="0" anchor="t" bIns="45700" lIns="91425" spcFirstLastPara="1" rIns="91425" wrap="square" tIns="45700">
            <a:spAutoFit/>
          </a:bodyPr>
          <a:lstStyle/>
          <a:p>
            <a:pPr indent="0" lvl="0" marL="344488" marR="0" rtl="0" algn="l">
              <a:spcBef>
                <a:spcPts val="0"/>
              </a:spcBef>
              <a:spcAft>
                <a:spcPts val="0"/>
              </a:spcAft>
              <a:buNone/>
            </a:pPr>
            <a:r>
              <a:rPr lang="en-US" sz="1800">
                <a:solidFill>
                  <a:schemeClr val="dk1"/>
                </a:solidFill>
                <a:latin typeface="Arial"/>
                <a:ea typeface="Arial"/>
                <a:cs typeface="Arial"/>
                <a:sym typeface="Arial"/>
              </a:rPr>
              <a:t>saja yang dapat mengikuti, maka kelompok tersebut dianggap mengundurkan diri. Kelompok yang kurang anggotanya akan tetap dapat mengikuti babak semifinal dan/grand final dengan minimal 2 orang anggota. Tidak diperkenankan adanya pergantian kelompok </a:t>
            </a:r>
            <a:endParaRPr/>
          </a:p>
          <a:p>
            <a:pPr indent="-342900" lvl="0" marL="347663" marR="0" rtl="0" algn="l">
              <a:spcBef>
                <a:spcPts val="600"/>
              </a:spcBef>
              <a:spcAft>
                <a:spcPts val="0"/>
              </a:spcAft>
              <a:buClr>
                <a:schemeClr val="dk1"/>
              </a:buClr>
              <a:buSzPts val="1800"/>
              <a:buFont typeface="Calibri"/>
              <a:buAutoNum type="arabicPeriod" startAt="6"/>
            </a:pPr>
            <a:r>
              <a:rPr lang="en-US" sz="1800">
                <a:solidFill>
                  <a:schemeClr val="dk1"/>
                </a:solidFill>
                <a:latin typeface="Arial"/>
                <a:ea typeface="Arial"/>
                <a:cs typeface="Arial"/>
                <a:sym typeface="Arial"/>
              </a:rPr>
              <a:t>Setiap peserta hanya diperbolehkan mengikuti 1 kategori kompetisi</a:t>
            </a:r>
            <a:endParaRPr sz="1800">
              <a:solidFill>
                <a:schemeClr val="dk1"/>
              </a:solidFill>
              <a:latin typeface="Arial"/>
              <a:ea typeface="Arial"/>
              <a:cs typeface="Arial"/>
              <a:sym typeface="Arial"/>
            </a:endParaRPr>
          </a:p>
          <a:p>
            <a:pPr indent="-342900" lvl="0" marL="347663" marR="0" rtl="0" algn="l">
              <a:spcBef>
                <a:spcPts val="300"/>
              </a:spcBef>
              <a:spcAft>
                <a:spcPts val="0"/>
              </a:spcAft>
              <a:buClr>
                <a:schemeClr val="dk1"/>
              </a:buClr>
              <a:buSzPts val="1800"/>
              <a:buFont typeface="Calibri"/>
              <a:buAutoNum type="arabicPeriod" startAt="6"/>
            </a:pPr>
            <a:r>
              <a:rPr lang="en-US" sz="1800">
                <a:solidFill>
                  <a:schemeClr val="dk1"/>
                </a:solidFill>
                <a:latin typeface="Arial"/>
                <a:ea typeface="Arial"/>
                <a:cs typeface="Arial"/>
                <a:sym typeface="Arial"/>
              </a:rPr>
              <a:t>Setiap kelompok dapat terdiri dari anggota tim yang berasal dari program studi/departemen/jurusan yang berbeda di tingkat sarjana atau terapan</a:t>
            </a:r>
            <a:endParaRPr sz="1800">
              <a:solidFill>
                <a:schemeClr val="dk1"/>
              </a:solidFill>
              <a:latin typeface="Arial"/>
              <a:ea typeface="Arial"/>
              <a:cs typeface="Arial"/>
              <a:sym typeface="Arial"/>
            </a:endParaRPr>
          </a:p>
          <a:p>
            <a:pPr indent="-342900" lvl="0" marL="347663" marR="0" rtl="0" algn="l">
              <a:spcBef>
                <a:spcPts val="300"/>
              </a:spcBef>
              <a:spcAft>
                <a:spcPts val="0"/>
              </a:spcAft>
              <a:buClr>
                <a:schemeClr val="dk1"/>
              </a:buClr>
              <a:buSzPts val="1800"/>
              <a:buFont typeface="Calibri"/>
              <a:buAutoNum type="arabicPeriod" startAt="6"/>
            </a:pPr>
            <a:r>
              <a:rPr lang="en-US" sz="1800">
                <a:solidFill>
                  <a:schemeClr val="dk1"/>
                </a:solidFill>
                <a:latin typeface="Arial"/>
                <a:ea typeface="Arial"/>
                <a:cs typeface="Arial"/>
                <a:sym typeface="Arial"/>
              </a:rPr>
              <a:t>Sesuai dengan semangat Kampus Merdeka, kelompok dapat dibentuk dengan anggota yang berasal dari Perguruan Tinggi yang berbeda, harus melengkapi surat keterangan resmi dari masing-masing PT (selanjutnya disebut kelompok Lintas Kampus)</a:t>
            </a:r>
            <a:endParaRPr/>
          </a:p>
          <a:p>
            <a:pPr indent="-342900" lvl="0" marL="347663" marR="0" rtl="0" algn="l">
              <a:spcBef>
                <a:spcPts val="300"/>
              </a:spcBef>
              <a:spcAft>
                <a:spcPts val="0"/>
              </a:spcAft>
              <a:buClr>
                <a:schemeClr val="dk1"/>
              </a:buClr>
              <a:buSzPts val="1800"/>
              <a:buFont typeface="Calibri"/>
              <a:buAutoNum type="arabicPeriod" startAt="6"/>
            </a:pPr>
            <a:r>
              <a:rPr lang="en-US" sz="1800">
                <a:solidFill>
                  <a:schemeClr val="dk1"/>
                </a:solidFill>
                <a:latin typeface="Arial"/>
                <a:ea typeface="Arial"/>
                <a:cs typeface="Arial"/>
                <a:sym typeface="Arial"/>
              </a:rPr>
              <a:t>Ketua Kelompok harus berasal dari program studi bisnis, ekonomi, manajemen, atau akuntansi</a:t>
            </a:r>
            <a:endParaRPr sz="1800">
              <a:solidFill>
                <a:schemeClr val="dk1"/>
              </a:solidFill>
              <a:latin typeface="Arial"/>
              <a:ea typeface="Arial"/>
              <a:cs typeface="Arial"/>
              <a:sym typeface="Arial"/>
            </a:endParaRPr>
          </a:p>
          <a:p>
            <a:pPr indent="-342900" lvl="0" marL="347663" marR="0" rtl="0" algn="l">
              <a:spcBef>
                <a:spcPts val="300"/>
              </a:spcBef>
              <a:spcAft>
                <a:spcPts val="0"/>
              </a:spcAft>
              <a:buClr>
                <a:schemeClr val="dk1"/>
              </a:buClr>
              <a:buSzPts val="1800"/>
              <a:buFont typeface="Calibri"/>
              <a:buAutoNum type="arabicPeriod" startAt="6"/>
            </a:pPr>
            <a:r>
              <a:rPr lang="en-US" sz="1800">
                <a:solidFill>
                  <a:schemeClr val="dk1"/>
                </a:solidFill>
                <a:latin typeface="Arial"/>
                <a:ea typeface="Arial"/>
                <a:cs typeface="Arial"/>
                <a:sym typeface="Arial"/>
              </a:rPr>
              <a:t>Setiap PT maksimal mengirimkan 5 kelompok mahasiswa untuk seluruh kategori, termasuk kelompok Lintas Kampus. Masing-masing kategori hanya dapat diikuti maksimal 2 kelompok wakil PT yang bersangkutan</a:t>
            </a:r>
            <a:endParaRPr sz="1800">
              <a:solidFill>
                <a:schemeClr val="dk1"/>
              </a:solidFill>
              <a:latin typeface="Arial"/>
              <a:ea typeface="Arial"/>
              <a:cs typeface="Arial"/>
              <a:sym typeface="Arial"/>
            </a:endParaRPr>
          </a:p>
          <a:p>
            <a:pPr indent="-342900" lvl="0" marL="347663" marR="0" rtl="0" algn="l">
              <a:spcBef>
                <a:spcPts val="300"/>
              </a:spcBef>
              <a:spcAft>
                <a:spcPts val="0"/>
              </a:spcAft>
              <a:buClr>
                <a:schemeClr val="dk1"/>
              </a:buClr>
              <a:buSzPts val="1800"/>
              <a:buFont typeface="Calibri"/>
              <a:buAutoNum type="arabicPeriod" startAt="6"/>
            </a:pPr>
            <a:r>
              <a:rPr lang="en-US" sz="1800">
                <a:solidFill>
                  <a:schemeClr val="dk1"/>
                </a:solidFill>
                <a:latin typeface="Arial"/>
                <a:ea typeface="Arial"/>
                <a:cs typeface="Arial"/>
                <a:sym typeface="Arial"/>
              </a:rPr>
              <a:t>Babak final terdiri 2 babak yaitu semifinal dan grand final, dilaksanakan secara luring (peserta wajib hadir luring)</a:t>
            </a:r>
            <a:endParaRPr sz="1800">
              <a:solidFill>
                <a:schemeClr val="dk1"/>
              </a:solidFill>
              <a:latin typeface="Arial"/>
              <a:ea typeface="Arial"/>
              <a:cs typeface="Arial"/>
              <a:sym typeface="Arial"/>
            </a:endParaRPr>
          </a:p>
          <a:p>
            <a:pPr indent="-228600" lvl="0" marL="347663" marR="0" rtl="0" algn="l">
              <a:spcBef>
                <a:spcPts val="30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
        <p:nvSpPr>
          <p:cNvPr id="123" name="Google Shape;123;p3"/>
          <p:cNvSpPr/>
          <p:nvPr/>
        </p:nvSpPr>
        <p:spPr>
          <a:xfrm>
            <a:off x="246888" y="1223941"/>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Ketentuan Peserta</a:t>
            </a:r>
            <a:endParaRPr b="1" sz="3200">
              <a:solidFill>
                <a:schemeClr val="lt1"/>
              </a:solidFill>
              <a:latin typeface="Calibri"/>
              <a:ea typeface="Calibri"/>
              <a:cs typeface="Calibri"/>
              <a:sym typeface="Calibri"/>
            </a:endParaRPr>
          </a:p>
        </p:txBody>
      </p:sp>
      <p:pic>
        <p:nvPicPr>
          <p:cNvPr descr="Icon" id="124" name="Google Shape;124;p3"/>
          <p:cNvPicPr preferRelativeResize="0"/>
          <p:nvPr/>
        </p:nvPicPr>
        <p:blipFill rotWithShape="1">
          <a:blip r:embed="rId5">
            <a:alphaModFix/>
          </a:blip>
          <a:srcRect b="20423" l="11794" r="18638" t="16814"/>
          <a:stretch/>
        </p:blipFill>
        <p:spPr>
          <a:xfrm>
            <a:off x="4616824" y="35172"/>
            <a:ext cx="1479176" cy="875082"/>
          </a:xfrm>
          <a:prstGeom prst="rect">
            <a:avLst/>
          </a:prstGeom>
          <a:noFill/>
          <a:ln>
            <a:noFill/>
          </a:ln>
        </p:spPr>
      </p:pic>
      <p:pic>
        <p:nvPicPr>
          <p:cNvPr id="125" name="Google Shape;125;p3"/>
          <p:cNvPicPr preferRelativeResize="0"/>
          <p:nvPr/>
        </p:nvPicPr>
        <p:blipFill rotWithShape="1">
          <a:blip r:embed="rId6">
            <a:alphaModFix/>
          </a:blip>
          <a:srcRect b="15516" l="28959" r="23844" t="0"/>
          <a:stretch/>
        </p:blipFill>
        <p:spPr>
          <a:xfrm>
            <a:off x="629738" y="1909484"/>
            <a:ext cx="3045791" cy="4374776"/>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31" name="Google Shape;131;p4"/>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32" name="Google Shape;132;p4"/>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33" name="Google Shape;133;p4"/>
          <p:cNvSpPr/>
          <p:nvPr/>
        </p:nvSpPr>
        <p:spPr>
          <a:xfrm>
            <a:off x="246888" y="1223941"/>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Penilaian Umum</a:t>
            </a:r>
            <a:endParaRPr b="1" sz="3200">
              <a:solidFill>
                <a:schemeClr val="lt1"/>
              </a:solidFill>
              <a:latin typeface="Calibri"/>
              <a:ea typeface="Calibri"/>
              <a:cs typeface="Calibri"/>
              <a:sym typeface="Calibri"/>
            </a:endParaRPr>
          </a:p>
        </p:txBody>
      </p:sp>
      <p:sp>
        <p:nvSpPr>
          <p:cNvPr id="134" name="Google Shape;134;p4"/>
          <p:cNvSpPr txBox="1"/>
          <p:nvPr/>
        </p:nvSpPr>
        <p:spPr>
          <a:xfrm>
            <a:off x="3889893" y="472713"/>
            <a:ext cx="7790688" cy="5816977"/>
          </a:xfrm>
          <a:prstGeom prst="rect">
            <a:avLst/>
          </a:prstGeom>
          <a:noFill/>
          <a:ln>
            <a:noFill/>
          </a:ln>
        </p:spPr>
        <p:txBody>
          <a:bodyPr anchorCtr="0" anchor="t" bIns="45700" lIns="91425" spcFirstLastPara="1" rIns="91425" wrap="square" tIns="45700">
            <a:spAutoFit/>
          </a:bodyPr>
          <a:lstStyle/>
          <a:p>
            <a:pPr indent="-342900" lvl="0" marL="401638" marR="0" rtl="0" algn="l">
              <a:spcBef>
                <a:spcPts val="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Penilaian dibagi menjadi 3 tahap, yaitu tahap pertama babak penyisihan. 10 kelompok terbaik dari masing-masing kategori akan diundang untuk tahap final, dan akan diberikan addendum atas studi kasus yang telah dikerjakan</a:t>
            </a:r>
            <a:endParaRPr sz="1600">
              <a:solidFill>
                <a:schemeClr val="dk1"/>
              </a:solidFill>
              <a:latin typeface="Arial"/>
              <a:ea typeface="Arial"/>
              <a:cs typeface="Arial"/>
              <a:sym typeface="Arial"/>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Pada babak final, penilaian dibagi menjadi 2 tahap yaitu tahap 1 (semifinal) peserta melakukan presentasi berdasarkan addendum tugas yang diberikan. 5 kelompok terbaik dari masing-masing kategori akan maju ke babak grand final</a:t>
            </a:r>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Pada babak grand final peserta melakukan presentasi berdasarkan addendum tugas secara impromptu untuk kemudian dipilih 3 kelompok terbaik masing-masing kategori</a:t>
            </a:r>
            <a:endParaRPr sz="1600">
              <a:solidFill>
                <a:schemeClr val="dk1"/>
              </a:solidFill>
              <a:latin typeface="Arial"/>
              <a:ea typeface="Arial"/>
              <a:cs typeface="Arial"/>
              <a:sym typeface="Arial"/>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Keputusan peserta yang masuk babak grand final ditentukan berdasarkan skor mutlak dari Dewan Juri</a:t>
            </a:r>
            <a:endParaRPr sz="1600">
              <a:solidFill>
                <a:schemeClr val="dk1"/>
              </a:solidFill>
              <a:latin typeface="Arial"/>
              <a:ea typeface="Arial"/>
              <a:cs typeface="Arial"/>
              <a:sym typeface="Arial"/>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highlight>
                  <a:srgbClr val="FFFF00"/>
                </a:highlight>
                <a:latin typeface="Arial"/>
                <a:ea typeface="Arial"/>
                <a:cs typeface="Arial"/>
                <a:sym typeface="Arial"/>
              </a:rPr>
              <a:t>Kecuali untuk Bidang Penulisan Karya Tulis Ilmiah, persyaratan submisi babak penyisihan adalah makalah dan video. Video harus menggunakan Bahasa Indonesia dilengkapi dengan teks terjemahan Bahasa Inggris. Durasi waktu video maksimal 10 menit presentasi tanpa sela.</a:t>
            </a:r>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Kecuali untuk Bidang Penulisan Karya Tulis Ilmiah, panjang makalah untuk setiap tahapan seleksi maksimal 10 halaman, dan lampiran maksimal 5 halaman, dengan jenis huruf times new roman uk 12, spasi 1,5</a:t>
            </a:r>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Video dan makalah yang dikirim merupakan karya orisinil yang belum pernah diikutsertakan pada kompetisi lain apapun sebelumnya</a:t>
            </a:r>
            <a:endParaRPr sz="1600">
              <a:solidFill>
                <a:schemeClr val="dk1"/>
              </a:solidFill>
              <a:latin typeface="Arial"/>
              <a:ea typeface="Arial"/>
              <a:cs typeface="Arial"/>
              <a:sym typeface="Arial"/>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Presentasi pada babak semifinal maksimal 10 menit tanpa sela tanpa tanya jawab</a:t>
            </a:r>
            <a:endParaRPr sz="1600">
              <a:solidFill>
                <a:schemeClr val="dk1"/>
              </a:solidFill>
              <a:latin typeface="Arial"/>
              <a:ea typeface="Arial"/>
              <a:cs typeface="Arial"/>
              <a:sym typeface="Arial"/>
            </a:endParaRPr>
          </a:p>
          <a:p>
            <a:pPr indent="-342900" lvl="0" marL="401638" marR="0" rtl="0" algn="l">
              <a:spcBef>
                <a:spcPts val="300"/>
              </a:spcBef>
              <a:spcAft>
                <a:spcPts val="0"/>
              </a:spcAft>
              <a:buClr>
                <a:schemeClr val="dk1"/>
              </a:buClr>
              <a:buSzPts val="1600"/>
              <a:buFont typeface="Arial"/>
              <a:buAutoNum type="arabicPeriod"/>
            </a:pPr>
            <a:r>
              <a:rPr lang="en-US" sz="1600">
                <a:solidFill>
                  <a:schemeClr val="dk1"/>
                </a:solidFill>
                <a:latin typeface="Arial"/>
                <a:ea typeface="Arial"/>
                <a:cs typeface="Arial"/>
                <a:sym typeface="Arial"/>
              </a:rPr>
              <a:t>Grand Final: presentasi 10 menit dan tanya jawab 15 menit  </a:t>
            </a:r>
            <a:endParaRPr/>
          </a:p>
        </p:txBody>
      </p:sp>
      <p:pic>
        <p:nvPicPr>
          <p:cNvPr id="135" name="Google Shape;135;p4"/>
          <p:cNvPicPr preferRelativeResize="0"/>
          <p:nvPr/>
        </p:nvPicPr>
        <p:blipFill rotWithShape="1">
          <a:blip r:embed="rId5">
            <a:alphaModFix/>
          </a:blip>
          <a:srcRect b="15516" l="28959" r="23844" t="0"/>
          <a:stretch/>
        </p:blipFill>
        <p:spPr>
          <a:xfrm>
            <a:off x="511419" y="1989730"/>
            <a:ext cx="3045791" cy="4374776"/>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41" name="Google Shape;141;p5"/>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42" name="Google Shape;142;p5"/>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43" name="Google Shape;143;p5"/>
          <p:cNvSpPr/>
          <p:nvPr/>
        </p:nvSpPr>
        <p:spPr>
          <a:xfrm>
            <a:off x="4925370" y="1933849"/>
            <a:ext cx="5027475" cy="393194"/>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Times"/>
                <a:ea typeface="Times"/>
                <a:cs typeface="Times"/>
                <a:sym typeface="Times"/>
              </a:rPr>
              <a:t>Plagiarisme &amp; Properti Intelektual Pihak Ketiga </a:t>
            </a:r>
            <a:endParaRPr sz="3200">
              <a:solidFill>
                <a:schemeClr val="lt1"/>
              </a:solidFill>
              <a:latin typeface="Calibri"/>
              <a:ea typeface="Calibri"/>
              <a:cs typeface="Calibri"/>
              <a:sym typeface="Calibri"/>
            </a:endParaRPr>
          </a:p>
        </p:txBody>
      </p:sp>
      <p:sp>
        <p:nvSpPr>
          <p:cNvPr id="144" name="Google Shape;144;p5"/>
          <p:cNvSpPr txBox="1"/>
          <p:nvPr/>
        </p:nvSpPr>
        <p:spPr>
          <a:xfrm>
            <a:off x="3396514" y="2498271"/>
            <a:ext cx="7790688" cy="258532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Times New Roman"/>
                <a:ea typeface="Times New Roman"/>
                <a:cs typeface="Times New Roman"/>
                <a:sym typeface="Times New Roman"/>
              </a:rPr>
              <a:t>Plagiarisme didefinisikan sebagai menyalin atau menggunakan material tulisan dan gambar yang dikerjakan oleh orang lain tanpa mengutip sumber dari material atau mengidentifikasi pengarang dan penerbit dari material tersebut. Kelompok peserta dapat membaca hasil penelitian atau publikasi terkait dengan perusahaan/industri yang terkait dengan penugasan kompetisi, akan tetapi seluruh analisis harus dilakukan sendiri oleh kelompok peserta. Peserta dilarang keras melakukan penyalinan dari analisis pihak lain dari sumber-sumber literatur/basis data/publikasi yang ada.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145" name="Google Shape;145;p5"/>
          <p:cNvPicPr preferRelativeResize="0"/>
          <p:nvPr/>
        </p:nvPicPr>
        <p:blipFill rotWithShape="1">
          <a:blip r:embed="rId5">
            <a:alphaModFix/>
          </a:blip>
          <a:srcRect b="15516" l="28959" r="23844" t="0"/>
          <a:stretch/>
        </p:blipFill>
        <p:spPr>
          <a:xfrm>
            <a:off x="0" y="1854743"/>
            <a:ext cx="2838893" cy="4305758"/>
          </a:xfrm>
          <a:prstGeom prst="rect">
            <a:avLst/>
          </a:prstGeom>
          <a:noFill/>
          <a:ln>
            <a:noFill/>
          </a:ln>
        </p:spPr>
      </p:pic>
      <p:pic>
        <p:nvPicPr>
          <p:cNvPr descr="Icon" id="146" name="Google Shape;146;p5"/>
          <p:cNvPicPr preferRelativeResize="0"/>
          <p:nvPr/>
        </p:nvPicPr>
        <p:blipFill rotWithShape="1">
          <a:blip r:embed="rId6">
            <a:alphaModFix/>
          </a:blip>
          <a:srcRect b="20423" l="11794" r="18638" t="16814"/>
          <a:stretch/>
        </p:blipFill>
        <p:spPr>
          <a:xfrm>
            <a:off x="5629187" y="342851"/>
            <a:ext cx="1479176" cy="875082"/>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Logo&#10;&#10;Description automatically generated" id="151" name="Google Shape;151;p6"/>
          <p:cNvPicPr preferRelativeResize="0"/>
          <p:nvPr/>
        </p:nvPicPr>
        <p:blipFill rotWithShape="1">
          <a:blip r:embed="rId3">
            <a:alphaModFix/>
          </a:blip>
          <a:srcRect b="0" l="0" r="0" t="0"/>
          <a:stretch/>
        </p:blipFill>
        <p:spPr>
          <a:xfrm>
            <a:off x="511419" y="73686"/>
            <a:ext cx="798055" cy="798055"/>
          </a:xfrm>
          <a:prstGeom prst="rect">
            <a:avLst/>
          </a:prstGeom>
          <a:noFill/>
          <a:ln>
            <a:noFill/>
          </a:ln>
        </p:spPr>
      </p:pic>
      <p:sp>
        <p:nvSpPr>
          <p:cNvPr id="152" name="Google Shape;152;p6"/>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53" name="Google Shape;153;p6"/>
          <p:cNvSpPr/>
          <p:nvPr/>
        </p:nvSpPr>
        <p:spPr>
          <a:xfrm>
            <a:off x="5194073" y="1658146"/>
            <a:ext cx="5027475" cy="393194"/>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Times"/>
                <a:ea typeface="Times"/>
                <a:cs typeface="Times"/>
                <a:sym typeface="Times"/>
              </a:rPr>
              <a:t>Plagiarisme &amp; Properti Intelektual Pihak Ketiga </a:t>
            </a:r>
            <a:endParaRPr sz="3200">
              <a:solidFill>
                <a:schemeClr val="lt1"/>
              </a:solidFill>
              <a:latin typeface="Calibri"/>
              <a:ea typeface="Calibri"/>
              <a:cs typeface="Calibri"/>
              <a:sym typeface="Calibri"/>
            </a:endParaRPr>
          </a:p>
        </p:txBody>
      </p:sp>
      <p:sp>
        <p:nvSpPr>
          <p:cNvPr id="154" name="Google Shape;154;p6"/>
          <p:cNvSpPr txBox="1"/>
          <p:nvPr/>
        </p:nvSpPr>
        <p:spPr>
          <a:xfrm>
            <a:off x="3396514" y="2252804"/>
            <a:ext cx="7790688"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2. </a:t>
            </a:r>
            <a:r>
              <a:rPr b="1" lang="en-US" sz="1800">
                <a:solidFill>
                  <a:schemeClr val="dk1"/>
                </a:solidFill>
                <a:latin typeface="Times New Roman"/>
                <a:ea typeface="Times New Roman"/>
                <a:cs typeface="Times New Roman"/>
                <a:sym typeface="Times New Roman"/>
              </a:rPr>
              <a:t>Kelompok peserta juga dilarang untuk: </a:t>
            </a:r>
            <a:endParaRPr/>
          </a:p>
          <a:p>
            <a:pPr indent="-317500" lvl="0" marL="539750" marR="0" rtl="0" algn="l">
              <a:spcBef>
                <a:spcPts val="0"/>
              </a:spcBef>
              <a:spcAft>
                <a:spcPts val="0"/>
              </a:spcAft>
              <a:buClr>
                <a:schemeClr val="dk1"/>
              </a:buClr>
              <a:buSzPts val="1800"/>
              <a:buFont typeface="Calibri"/>
              <a:buAutoNum type="alphaLcPeriod"/>
            </a:pPr>
            <a:r>
              <a:rPr lang="en-US" sz="1800">
                <a:solidFill>
                  <a:schemeClr val="dk1"/>
                </a:solidFill>
                <a:latin typeface="Times New Roman"/>
                <a:ea typeface="Times New Roman"/>
                <a:cs typeface="Times New Roman"/>
                <a:sym typeface="Times New Roman"/>
              </a:rPr>
              <a:t>Menggunakan artikel atau laporan pihak lain baik berupa verbatim atau sedikit merubah kata-kata tanpa mengutip sumbernya; </a:t>
            </a:r>
            <a:endParaRPr/>
          </a:p>
          <a:p>
            <a:pPr indent="-317500" lvl="0" marL="539750" marR="0" rtl="0" algn="l">
              <a:spcBef>
                <a:spcPts val="0"/>
              </a:spcBef>
              <a:spcAft>
                <a:spcPts val="0"/>
              </a:spcAft>
              <a:buClr>
                <a:schemeClr val="dk1"/>
              </a:buClr>
              <a:buSzPts val="1800"/>
              <a:buFont typeface="Calibri"/>
              <a:buAutoNum type="alphaLcPeriod"/>
            </a:pPr>
            <a:r>
              <a:rPr lang="en-US" sz="1800">
                <a:solidFill>
                  <a:schemeClr val="dk1"/>
                </a:solidFill>
                <a:latin typeface="Times New Roman"/>
                <a:ea typeface="Times New Roman"/>
                <a:cs typeface="Times New Roman"/>
                <a:sym typeface="Times New Roman"/>
              </a:rPr>
              <a:t>Menggunakan kutipan spesifik yang terkait dengan pendapat ahli/analis utama tanpa menyebutkan nama spesifik ahli tersebut berikut referensinya; </a:t>
            </a:r>
            <a:endParaRPr/>
          </a:p>
          <a:p>
            <a:pPr indent="-317500" lvl="0" marL="539750" marR="0" rtl="0" algn="l">
              <a:spcBef>
                <a:spcPts val="0"/>
              </a:spcBef>
              <a:spcAft>
                <a:spcPts val="0"/>
              </a:spcAft>
              <a:buClr>
                <a:schemeClr val="dk1"/>
              </a:buClr>
              <a:buSzPts val="1800"/>
              <a:buFont typeface="Calibri"/>
              <a:buAutoNum type="alphaLcPeriod"/>
            </a:pPr>
            <a:r>
              <a:rPr lang="en-US" sz="1800">
                <a:solidFill>
                  <a:schemeClr val="dk1"/>
                </a:solidFill>
                <a:latin typeface="Times New Roman"/>
                <a:ea typeface="Times New Roman"/>
                <a:cs typeface="Times New Roman"/>
                <a:sym typeface="Times New Roman"/>
              </a:rPr>
              <a:t>Menyajikan perkiraan statistik/kuantitatif yang disiapkan pihak lain dan identifikasi sumbernya tanpa memasukkan pernyataan yang digunakan terkait dengan data statistik/kuantitatif tersebut; </a:t>
            </a:r>
            <a:endParaRPr/>
          </a:p>
          <a:p>
            <a:pPr indent="-317500" lvl="0" marL="539750" marR="0" rtl="0" algn="l">
              <a:spcBef>
                <a:spcPts val="0"/>
              </a:spcBef>
              <a:spcAft>
                <a:spcPts val="0"/>
              </a:spcAft>
              <a:buClr>
                <a:schemeClr val="dk1"/>
              </a:buClr>
              <a:buSzPts val="1800"/>
              <a:buFont typeface="Calibri"/>
              <a:buAutoNum type="alphaLcPeriod"/>
            </a:pPr>
            <a:r>
              <a:rPr lang="en-US" sz="1800">
                <a:solidFill>
                  <a:schemeClr val="dk1"/>
                </a:solidFill>
                <a:latin typeface="Times New Roman"/>
                <a:ea typeface="Times New Roman"/>
                <a:cs typeface="Times New Roman"/>
                <a:sym typeface="Times New Roman"/>
              </a:rPr>
              <a:t>Menggunakan gambar, bagan dan diagram tanpa menyebutkan sumber;</a:t>
            </a:r>
            <a:endParaRPr/>
          </a:p>
          <a:p>
            <a:pPr indent="-317500" lvl="0" marL="539750" marR="0" rtl="0" algn="l">
              <a:spcBef>
                <a:spcPts val="0"/>
              </a:spcBef>
              <a:spcAft>
                <a:spcPts val="0"/>
              </a:spcAft>
              <a:buClr>
                <a:schemeClr val="dk1"/>
              </a:buClr>
              <a:buSzPts val="1800"/>
              <a:buFont typeface="Calibri"/>
              <a:buAutoNum type="alphaLcPeriod"/>
            </a:pPr>
            <a:r>
              <a:rPr lang="en-US" sz="1800">
                <a:solidFill>
                  <a:schemeClr val="dk1"/>
                </a:solidFill>
                <a:latin typeface="Times New Roman"/>
                <a:ea typeface="Times New Roman"/>
                <a:cs typeface="Times New Roman"/>
                <a:sym typeface="Times New Roman"/>
              </a:rPr>
              <a:t>Menggunakan “proprietary items” tanpa izin dari pembuatnya, khususnya untuk Kategori Komersialisasi Riset dan Teknologi Tepat Guna;</a:t>
            </a:r>
            <a:endParaRPr/>
          </a:p>
          <a:p>
            <a:pPr indent="-317500" lvl="0" marL="539750" marR="0" rtl="0" algn="l">
              <a:spcBef>
                <a:spcPts val="0"/>
              </a:spcBef>
              <a:spcAft>
                <a:spcPts val="0"/>
              </a:spcAft>
              <a:buClr>
                <a:schemeClr val="dk1"/>
              </a:buClr>
              <a:buSzPts val="1800"/>
              <a:buFont typeface="Calibri"/>
              <a:buAutoNum type="alphaLcPeriod"/>
            </a:pPr>
            <a:r>
              <a:rPr lang="en-US" sz="1800">
                <a:solidFill>
                  <a:schemeClr val="dk1"/>
                </a:solidFill>
                <a:latin typeface="Times New Roman"/>
                <a:ea typeface="Times New Roman"/>
                <a:cs typeface="Times New Roman"/>
                <a:sym typeface="Times New Roman"/>
              </a:rPr>
              <a:t>Menggunakan teknologi pintar termasuk didalamnya mesin kecerdasan buatan (Artificial Intelligence).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p:txBody>
      </p:sp>
      <p:pic>
        <p:nvPicPr>
          <p:cNvPr id="155" name="Google Shape;155;p6"/>
          <p:cNvPicPr preferRelativeResize="0"/>
          <p:nvPr/>
        </p:nvPicPr>
        <p:blipFill rotWithShape="1">
          <a:blip r:embed="rId4">
            <a:alphaModFix/>
          </a:blip>
          <a:srcRect b="15516" l="28959" r="23844" t="0"/>
          <a:stretch/>
        </p:blipFill>
        <p:spPr>
          <a:xfrm>
            <a:off x="0" y="1854743"/>
            <a:ext cx="2838893" cy="4305758"/>
          </a:xfrm>
          <a:prstGeom prst="rect">
            <a:avLst/>
          </a:prstGeom>
          <a:noFill/>
          <a:ln>
            <a:noFill/>
          </a:ln>
        </p:spPr>
      </p:pic>
      <p:pic>
        <p:nvPicPr>
          <p:cNvPr descr="Icon" id="156" name="Google Shape;156;p6"/>
          <p:cNvPicPr preferRelativeResize="0"/>
          <p:nvPr/>
        </p:nvPicPr>
        <p:blipFill rotWithShape="1">
          <a:blip r:embed="rId5">
            <a:alphaModFix/>
          </a:blip>
          <a:srcRect b="20423" l="11794" r="18638" t="16814"/>
          <a:stretch/>
        </p:blipFill>
        <p:spPr>
          <a:xfrm>
            <a:off x="5629187" y="342851"/>
            <a:ext cx="1479176" cy="875082"/>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62" name="Google Shape;162;p7"/>
          <p:cNvPicPr preferRelativeResize="0"/>
          <p:nvPr/>
        </p:nvPicPr>
        <p:blipFill rotWithShape="1">
          <a:blip r:embed="rId4">
            <a:alphaModFix/>
          </a:blip>
          <a:srcRect b="0" l="0" r="0" t="0"/>
          <a:stretch/>
        </p:blipFill>
        <p:spPr>
          <a:xfrm>
            <a:off x="72507" y="73686"/>
            <a:ext cx="798055" cy="798055"/>
          </a:xfrm>
          <a:prstGeom prst="rect">
            <a:avLst/>
          </a:prstGeom>
          <a:noFill/>
          <a:ln>
            <a:noFill/>
          </a:ln>
        </p:spPr>
      </p:pic>
      <p:sp>
        <p:nvSpPr>
          <p:cNvPr id="163" name="Google Shape;163;p7"/>
          <p:cNvSpPr txBox="1"/>
          <p:nvPr/>
        </p:nvSpPr>
        <p:spPr>
          <a:xfrm>
            <a:off x="817956"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64" name="Google Shape;164;p7"/>
          <p:cNvSpPr/>
          <p:nvPr/>
        </p:nvSpPr>
        <p:spPr>
          <a:xfrm>
            <a:off x="64008" y="1223941"/>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Kategori Lomba</a:t>
            </a:r>
            <a:endParaRPr b="1" sz="3200">
              <a:solidFill>
                <a:schemeClr val="lt1"/>
              </a:solidFill>
              <a:latin typeface="Calibri"/>
              <a:ea typeface="Calibri"/>
              <a:cs typeface="Calibri"/>
              <a:sym typeface="Calibri"/>
            </a:endParaRPr>
          </a:p>
        </p:txBody>
      </p:sp>
      <p:graphicFrame>
        <p:nvGraphicFramePr>
          <p:cNvPr id="165" name="Google Shape;165;p7"/>
          <p:cNvGraphicFramePr/>
          <p:nvPr/>
        </p:nvGraphicFramePr>
        <p:xfrm>
          <a:off x="4653694" y="1240120"/>
          <a:ext cx="3000000" cy="3000000"/>
        </p:xfrm>
        <a:graphic>
          <a:graphicData uri="http://schemas.openxmlformats.org/drawingml/2006/table">
            <a:tbl>
              <a:tblPr bandRow="1" firstRow="1">
                <a:noFill/>
                <a:tableStyleId>{C6EE91B1-1D5C-464B-A62E-8F1945C2FFE3}</a:tableStyleId>
              </a:tblPr>
              <a:tblGrid>
                <a:gridCol w="895450"/>
                <a:gridCol w="5934625"/>
              </a:tblGrid>
              <a:tr h="370850">
                <a:tc>
                  <a:txBody>
                    <a:bodyPr/>
                    <a:lstStyle/>
                    <a:p>
                      <a:pPr indent="0" lvl="0" marL="0" marR="0" rtl="0" algn="ctr">
                        <a:spcBef>
                          <a:spcPts val="0"/>
                        </a:spcBef>
                        <a:spcAft>
                          <a:spcPts val="0"/>
                        </a:spcAft>
                        <a:buNone/>
                      </a:pPr>
                      <a:r>
                        <a:rPr lang="en-US" sz="1800" u="none" cap="none" strike="noStrike"/>
                        <a:t>No</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Cabang Lomba</a:t>
                      </a:r>
                      <a:endParaRPr/>
                    </a:p>
                  </a:txBody>
                  <a:tcPr marT="45725" marB="45725" marR="91450" marL="91450" anchor="ctr"/>
                </a:tc>
              </a:tr>
              <a:tr h="370850">
                <a:tc>
                  <a:txBody>
                    <a:bodyPr/>
                    <a:lstStyle/>
                    <a:p>
                      <a:pPr indent="0" lvl="0" marL="0" marR="0" rtl="0" algn="ctr">
                        <a:spcBef>
                          <a:spcPts val="0"/>
                        </a:spcBef>
                        <a:spcAft>
                          <a:spcPts val="0"/>
                        </a:spcAft>
                        <a:buNone/>
                      </a:pPr>
                      <a:r>
                        <a:rPr lang="en-US" sz="1600" u="none" cap="none" strike="noStrike"/>
                        <a:t>1.</a:t>
                      </a:r>
                      <a:endParaRPr/>
                    </a:p>
                  </a:txBody>
                  <a:tcPr marT="45725" marB="45725" marR="91450" marL="91450"/>
                </a:tc>
                <a:tc>
                  <a:txBody>
                    <a:bodyPr/>
                    <a:lstStyle/>
                    <a:p>
                      <a:pPr indent="0" lvl="0" marL="0" marR="0" rtl="0" algn="l">
                        <a:spcBef>
                          <a:spcPts val="0"/>
                        </a:spcBef>
                        <a:spcAft>
                          <a:spcPts val="0"/>
                        </a:spcAft>
                        <a:buNone/>
                      </a:pPr>
                      <a:r>
                        <a:rPr lang="en-US" sz="1600" u="none" cap="none" strike="noStrike"/>
                        <a:t>Kompetisi Bidang Perencanaan Bisnis</a:t>
                      </a:r>
                      <a:endParaRPr sz="1600"/>
                    </a:p>
                  </a:txBody>
                  <a:tcPr marT="45725" marB="45725" marR="91450" marL="91450"/>
                </a:tc>
              </a:tr>
              <a:tr h="370850">
                <a:tc>
                  <a:txBody>
                    <a:bodyPr/>
                    <a:lstStyle/>
                    <a:p>
                      <a:pPr indent="0" lvl="0" marL="0" marR="0" rtl="0" algn="ctr">
                        <a:spcBef>
                          <a:spcPts val="0"/>
                        </a:spcBef>
                        <a:spcAft>
                          <a:spcPts val="0"/>
                        </a:spcAft>
                        <a:buNone/>
                      </a:pPr>
                      <a:r>
                        <a:rPr lang="en-US" sz="1600"/>
                        <a:t>2.</a:t>
                      </a:r>
                      <a:endParaRPr/>
                    </a:p>
                  </a:txBody>
                  <a:tcPr marT="45725" marB="45725" marR="91450" marL="91450"/>
                </a:tc>
                <a:tc>
                  <a:txBody>
                    <a:bodyPr/>
                    <a:lstStyle/>
                    <a:p>
                      <a:pPr indent="0" lvl="0" marL="0" marR="0" rtl="0" algn="l">
                        <a:spcBef>
                          <a:spcPts val="0"/>
                        </a:spcBef>
                        <a:spcAft>
                          <a:spcPts val="0"/>
                        </a:spcAft>
                        <a:buNone/>
                      </a:pPr>
                      <a:r>
                        <a:rPr lang="en-US" sz="1600"/>
                        <a:t>Kompetisi Bidang Komersialisasi Riset dan Teknologi Tepat Guna</a:t>
                      </a:r>
                      <a:endParaRPr/>
                    </a:p>
                  </a:txBody>
                  <a:tcPr marT="45725" marB="45725" marR="91450" marL="91450"/>
                </a:tc>
              </a:tr>
              <a:tr h="370850">
                <a:tc>
                  <a:txBody>
                    <a:bodyPr/>
                    <a:lstStyle/>
                    <a:p>
                      <a:pPr indent="0" lvl="0" marL="0" marR="0" rtl="0" algn="ctr">
                        <a:spcBef>
                          <a:spcPts val="0"/>
                        </a:spcBef>
                        <a:spcAft>
                          <a:spcPts val="0"/>
                        </a:spcAft>
                        <a:buNone/>
                      </a:pPr>
                      <a:r>
                        <a:rPr lang="en-US" sz="1600"/>
                        <a:t>3.</a:t>
                      </a:r>
                      <a:endParaRPr/>
                    </a:p>
                  </a:txBody>
                  <a:tcPr marT="45725" marB="45725" marR="91450" marL="91450"/>
                </a:tc>
                <a:tc>
                  <a:txBody>
                    <a:bodyPr/>
                    <a:lstStyle/>
                    <a:p>
                      <a:pPr indent="0" lvl="0" marL="0" marR="0" rtl="0" algn="l">
                        <a:spcBef>
                          <a:spcPts val="0"/>
                        </a:spcBef>
                        <a:spcAft>
                          <a:spcPts val="0"/>
                        </a:spcAft>
                        <a:buNone/>
                      </a:pPr>
                      <a:r>
                        <a:rPr lang="en-US" sz="1600"/>
                        <a:t>Kompetisi Bidang Riset Investasi</a:t>
                      </a:r>
                      <a:endParaRPr sz="1600"/>
                    </a:p>
                  </a:txBody>
                  <a:tcPr marT="45725" marB="45725" marR="91450" marL="91450"/>
                </a:tc>
              </a:tr>
              <a:tr h="370850">
                <a:tc>
                  <a:txBody>
                    <a:bodyPr/>
                    <a:lstStyle/>
                    <a:p>
                      <a:pPr indent="0" lvl="0" marL="0" marR="0" rtl="0" algn="ctr">
                        <a:spcBef>
                          <a:spcPts val="0"/>
                        </a:spcBef>
                        <a:spcAft>
                          <a:spcPts val="0"/>
                        </a:spcAft>
                        <a:buNone/>
                      </a:pPr>
                      <a:r>
                        <a:rPr lang="en-US" sz="1600"/>
                        <a:t>4.</a:t>
                      </a:r>
                      <a:endParaRPr/>
                    </a:p>
                  </a:txBody>
                  <a:tcPr marT="45725" marB="45725" marR="91450" marL="91450"/>
                </a:tc>
                <a:tc>
                  <a:txBody>
                    <a:bodyPr/>
                    <a:lstStyle/>
                    <a:p>
                      <a:pPr indent="0" lvl="0" marL="0" marR="0" rtl="0" algn="l">
                        <a:spcBef>
                          <a:spcPts val="0"/>
                        </a:spcBef>
                        <a:spcAft>
                          <a:spcPts val="0"/>
                        </a:spcAft>
                        <a:buNone/>
                      </a:pPr>
                      <a:r>
                        <a:rPr lang="en-US" sz="1600"/>
                        <a:t>Kompetisi Bidang Keuangan Audit Investigatif</a:t>
                      </a:r>
                      <a:endParaRPr sz="1600"/>
                    </a:p>
                  </a:txBody>
                  <a:tcPr marT="45725" marB="45725" marR="91450" marL="91450"/>
                </a:tc>
              </a:tr>
              <a:tr h="370850">
                <a:tc>
                  <a:txBody>
                    <a:bodyPr/>
                    <a:lstStyle/>
                    <a:p>
                      <a:pPr indent="0" lvl="0" marL="0" marR="0" rtl="0" algn="ctr">
                        <a:spcBef>
                          <a:spcPts val="0"/>
                        </a:spcBef>
                        <a:spcAft>
                          <a:spcPts val="0"/>
                        </a:spcAft>
                        <a:buNone/>
                      </a:pPr>
                      <a:r>
                        <a:rPr lang="en-US" sz="1600"/>
                        <a:t>5.</a:t>
                      </a:r>
                      <a:endParaRPr/>
                    </a:p>
                  </a:txBody>
                  <a:tcPr marT="45725" marB="45725" marR="91450" marL="91450"/>
                </a:tc>
                <a:tc>
                  <a:txBody>
                    <a:bodyPr/>
                    <a:lstStyle/>
                    <a:p>
                      <a:pPr indent="0" lvl="0" marL="0" marR="0" rtl="0" algn="l">
                        <a:spcBef>
                          <a:spcPts val="0"/>
                        </a:spcBef>
                        <a:spcAft>
                          <a:spcPts val="0"/>
                        </a:spcAft>
                        <a:buNone/>
                      </a:pPr>
                      <a:r>
                        <a:rPr lang="en-US" sz="1600"/>
                        <a:t>Kompetisi Bidang Penulisan Karya Tulis Ilmiah</a:t>
                      </a:r>
                      <a:endParaRPr sz="1600"/>
                    </a:p>
                  </a:txBody>
                  <a:tcPr marT="45725" marB="45725" marR="91450" marL="91450"/>
                </a:tc>
              </a:tr>
            </a:tbl>
          </a:graphicData>
        </a:graphic>
      </p:graphicFrame>
      <p:pic>
        <p:nvPicPr>
          <p:cNvPr descr="Icon" id="166" name="Google Shape;166;p7"/>
          <p:cNvPicPr preferRelativeResize="0"/>
          <p:nvPr/>
        </p:nvPicPr>
        <p:blipFill rotWithShape="1">
          <a:blip r:embed="rId5">
            <a:alphaModFix/>
          </a:blip>
          <a:srcRect b="20423" l="11794" r="18638" t="16814"/>
          <a:stretch/>
        </p:blipFill>
        <p:spPr>
          <a:xfrm>
            <a:off x="2447366" y="138203"/>
            <a:ext cx="1479176" cy="875082"/>
          </a:xfrm>
          <a:prstGeom prst="rect">
            <a:avLst/>
          </a:prstGeom>
          <a:noFill/>
          <a:ln>
            <a:noFill/>
          </a:ln>
        </p:spPr>
      </p:pic>
      <p:pic>
        <p:nvPicPr>
          <p:cNvPr id="167" name="Google Shape;167;p7"/>
          <p:cNvPicPr preferRelativeResize="0"/>
          <p:nvPr/>
        </p:nvPicPr>
        <p:blipFill rotWithShape="1">
          <a:blip r:embed="rId6">
            <a:alphaModFix/>
          </a:blip>
          <a:srcRect b="15516" l="28959" r="23844" t="0"/>
          <a:stretch/>
        </p:blipFill>
        <p:spPr>
          <a:xfrm>
            <a:off x="365340" y="1845556"/>
            <a:ext cx="3045791" cy="3997231"/>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73" name="Google Shape;173;p8"/>
          <p:cNvPicPr preferRelativeResize="0"/>
          <p:nvPr/>
        </p:nvPicPr>
        <p:blipFill rotWithShape="1">
          <a:blip r:embed="rId4">
            <a:alphaModFix/>
          </a:blip>
          <a:srcRect b="0" l="0" r="0" t="0"/>
          <a:stretch/>
        </p:blipFill>
        <p:spPr>
          <a:xfrm>
            <a:off x="72507" y="73686"/>
            <a:ext cx="798055" cy="798055"/>
          </a:xfrm>
          <a:prstGeom prst="rect">
            <a:avLst/>
          </a:prstGeom>
          <a:noFill/>
          <a:ln>
            <a:noFill/>
          </a:ln>
        </p:spPr>
      </p:pic>
      <p:sp>
        <p:nvSpPr>
          <p:cNvPr id="174" name="Google Shape;174;p8"/>
          <p:cNvSpPr txBox="1"/>
          <p:nvPr/>
        </p:nvSpPr>
        <p:spPr>
          <a:xfrm>
            <a:off x="817956"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75" name="Google Shape;175;p8"/>
          <p:cNvSpPr/>
          <p:nvPr/>
        </p:nvSpPr>
        <p:spPr>
          <a:xfrm>
            <a:off x="64008" y="1223941"/>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3200">
                <a:solidFill>
                  <a:schemeClr val="lt1"/>
                </a:solidFill>
                <a:latin typeface="Calibri"/>
                <a:ea typeface="Calibri"/>
                <a:cs typeface="Calibri"/>
                <a:sym typeface="Calibri"/>
              </a:rPr>
              <a:t>Timeline</a:t>
            </a:r>
            <a:endParaRPr/>
          </a:p>
        </p:txBody>
      </p:sp>
      <p:graphicFrame>
        <p:nvGraphicFramePr>
          <p:cNvPr id="176" name="Google Shape;176;p8"/>
          <p:cNvGraphicFramePr/>
          <p:nvPr/>
        </p:nvGraphicFramePr>
        <p:xfrm>
          <a:off x="3915664" y="1318487"/>
          <a:ext cx="3000000" cy="3000000"/>
        </p:xfrm>
        <a:graphic>
          <a:graphicData uri="http://schemas.openxmlformats.org/drawingml/2006/table">
            <a:tbl>
              <a:tblPr bandRow="1" firstRow="1">
                <a:noFill/>
                <a:tableStyleId>{C6EE91B1-1D5C-464B-A62E-8F1945C2FFE3}</a:tableStyleId>
              </a:tblPr>
              <a:tblGrid>
                <a:gridCol w="564000"/>
                <a:gridCol w="3063250"/>
                <a:gridCol w="2468750"/>
                <a:gridCol w="2032000"/>
              </a:tblGrid>
              <a:tr h="370850">
                <a:tc>
                  <a:txBody>
                    <a:bodyPr/>
                    <a:lstStyle/>
                    <a:p>
                      <a:pPr indent="0" lvl="0" marL="0" marR="0" rtl="0" algn="ctr">
                        <a:spcBef>
                          <a:spcPts val="0"/>
                        </a:spcBef>
                        <a:spcAft>
                          <a:spcPts val="0"/>
                        </a:spcAft>
                        <a:buNone/>
                      </a:pPr>
                      <a:r>
                        <a:rPr lang="en-US" sz="1800"/>
                        <a:t>No</a:t>
                      </a:r>
                      <a:endParaRPr/>
                    </a:p>
                  </a:txBody>
                  <a:tcPr marT="45725" marB="45725" marR="91450" marL="91450" anchor="ctr"/>
                </a:tc>
                <a:tc>
                  <a:txBody>
                    <a:bodyPr/>
                    <a:lstStyle/>
                    <a:p>
                      <a:pPr indent="0" lvl="0" marL="0" marR="0" rtl="0" algn="ctr">
                        <a:spcBef>
                          <a:spcPts val="0"/>
                        </a:spcBef>
                        <a:spcAft>
                          <a:spcPts val="0"/>
                        </a:spcAft>
                        <a:buNone/>
                      </a:pPr>
                      <a:r>
                        <a:rPr lang="en-US" sz="1800"/>
                        <a:t>Timeline Lomba</a:t>
                      </a:r>
                      <a:endParaRPr sz="1800"/>
                    </a:p>
                  </a:txBody>
                  <a:tcPr marT="45725" marB="45725" marR="91450" marL="91450" anchor="ctr"/>
                </a:tc>
                <a:tc>
                  <a:txBody>
                    <a:bodyPr/>
                    <a:lstStyle/>
                    <a:p>
                      <a:pPr indent="0" lvl="0" marL="0" marR="0" rtl="0" algn="ctr">
                        <a:spcBef>
                          <a:spcPts val="0"/>
                        </a:spcBef>
                        <a:spcAft>
                          <a:spcPts val="0"/>
                        </a:spcAft>
                        <a:buNone/>
                      </a:pPr>
                      <a:r>
                        <a:rPr lang="en-US" sz="1800"/>
                        <a:t>Waktu</a:t>
                      </a:r>
                      <a:endParaRPr/>
                    </a:p>
                  </a:txBody>
                  <a:tcPr marT="45725" marB="45725" marR="91450" marL="91450" anchor="ctr"/>
                </a:tc>
                <a:tc>
                  <a:txBody>
                    <a:bodyPr/>
                    <a:lstStyle/>
                    <a:p>
                      <a:pPr indent="0" lvl="0" marL="0" marR="0" rtl="0" algn="ctr">
                        <a:spcBef>
                          <a:spcPts val="0"/>
                        </a:spcBef>
                        <a:spcAft>
                          <a:spcPts val="0"/>
                        </a:spcAft>
                        <a:buNone/>
                      </a:pPr>
                      <a:r>
                        <a:rPr lang="en-US" sz="1800"/>
                        <a:t>Keterangan</a:t>
                      </a:r>
                      <a:endParaRPr sz="1800"/>
                    </a:p>
                  </a:txBody>
                  <a:tcPr marT="45725" marB="45725" marR="91450" marL="91450" anchor="ctr"/>
                </a:tc>
              </a:tr>
              <a:tr h="370850">
                <a:tc>
                  <a:txBody>
                    <a:bodyPr/>
                    <a:lstStyle/>
                    <a:p>
                      <a:pPr indent="0" lvl="0" marL="0" marR="0" rtl="0" algn="ctr">
                        <a:spcBef>
                          <a:spcPts val="0"/>
                        </a:spcBef>
                        <a:spcAft>
                          <a:spcPts val="0"/>
                        </a:spcAft>
                        <a:buNone/>
                      </a:pPr>
                      <a:r>
                        <a:rPr lang="en-US" sz="1600"/>
                        <a:t>1.</a:t>
                      </a:r>
                      <a:endParaRPr/>
                    </a:p>
                  </a:txBody>
                  <a:tcPr marT="45725" marB="45725" marR="91450" marL="91450"/>
                </a:tc>
                <a:tc>
                  <a:txBody>
                    <a:bodyPr/>
                    <a:lstStyle/>
                    <a:p>
                      <a:pPr indent="0" lvl="0" marL="0" marR="0" rtl="0" algn="l">
                        <a:spcBef>
                          <a:spcPts val="0"/>
                        </a:spcBef>
                        <a:spcAft>
                          <a:spcPts val="0"/>
                        </a:spcAft>
                        <a:buNone/>
                      </a:pPr>
                      <a:r>
                        <a:rPr lang="en-US" sz="1600"/>
                        <a:t>Publikasi Pedoman KBMK 2024 </a:t>
                      </a:r>
                      <a:endParaRPr/>
                    </a:p>
                  </a:txBody>
                  <a:tcPr marT="45725" marB="45725" marR="91450" marL="91450"/>
                </a:tc>
                <a:tc>
                  <a:txBody>
                    <a:bodyPr/>
                    <a:lstStyle/>
                    <a:p>
                      <a:pPr indent="0" lvl="0" marL="0" marR="0" rtl="0" algn="l">
                        <a:spcBef>
                          <a:spcPts val="0"/>
                        </a:spcBef>
                        <a:spcAft>
                          <a:spcPts val="0"/>
                        </a:spcAft>
                        <a:buNone/>
                      </a:pPr>
                      <a:r>
                        <a:rPr lang="en-US" sz="1600"/>
                        <a:t>Januari 2024</a:t>
                      </a:r>
                      <a:endParaRPr/>
                    </a:p>
                  </a:txBody>
                  <a:tcPr marT="45725" marB="45725" marR="91450" marL="91450"/>
                </a:tc>
                <a:tc>
                  <a:txBody>
                    <a:bodyPr/>
                    <a:lstStyle/>
                    <a:p>
                      <a:pPr indent="0" lvl="0" marL="0" marR="0" rtl="0" algn="l">
                        <a:spcBef>
                          <a:spcPts val="0"/>
                        </a:spcBef>
                        <a:spcAft>
                          <a:spcPts val="0"/>
                        </a:spcAft>
                        <a:buNone/>
                      </a:pPr>
                      <a:r>
                        <a:t/>
                      </a:r>
                      <a:endParaRPr sz="1600"/>
                    </a:p>
                  </a:txBody>
                  <a:tcPr marT="45725" marB="45725" marR="91450" marL="91450"/>
                </a:tc>
              </a:tr>
              <a:tr h="370850">
                <a:tc>
                  <a:txBody>
                    <a:bodyPr/>
                    <a:lstStyle/>
                    <a:p>
                      <a:pPr indent="0" lvl="0" marL="0" marR="0" rtl="0" algn="ctr">
                        <a:spcBef>
                          <a:spcPts val="0"/>
                        </a:spcBef>
                        <a:spcAft>
                          <a:spcPts val="0"/>
                        </a:spcAft>
                        <a:buNone/>
                      </a:pPr>
                      <a:r>
                        <a:rPr lang="en-US" sz="1600"/>
                        <a:t>2.</a:t>
                      </a:r>
                      <a:endParaRPr/>
                    </a:p>
                  </a:txBody>
                  <a:tcPr marT="45725" marB="45725" marR="91450" marL="91450"/>
                </a:tc>
                <a:tc>
                  <a:txBody>
                    <a:bodyPr/>
                    <a:lstStyle/>
                    <a:p>
                      <a:pPr indent="0" lvl="0" marL="0" marR="0" rtl="0" algn="l">
                        <a:spcBef>
                          <a:spcPts val="0"/>
                        </a:spcBef>
                        <a:spcAft>
                          <a:spcPts val="0"/>
                        </a:spcAft>
                        <a:buNone/>
                      </a:pPr>
                      <a:r>
                        <a:rPr lang="en-US" sz="1600"/>
                        <a:t>Sosialisasi KBMK</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highlight>
                            <a:srgbClr val="FFFF00"/>
                          </a:highlight>
                        </a:rPr>
                        <a:t>4 Maret</a:t>
                      </a:r>
                      <a:endParaRPr sz="1600">
                        <a:highlight>
                          <a:srgbClr val="FFFF00"/>
                        </a:highlight>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#mundur</a:t>
                      </a:r>
                      <a:endParaRPr/>
                    </a:p>
                  </a:txBody>
                  <a:tcPr marT="45725" marB="45725" marR="91450" marL="91450"/>
                </a:tc>
              </a:tr>
              <a:tr h="370850">
                <a:tc>
                  <a:txBody>
                    <a:bodyPr/>
                    <a:lstStyle/>
                    <a:p>
                      <a:pPr indent="0" lvl="0" marL="0" marR="0" rtl="0" algn="ctr">
                        <a:spcBef>
                          <a:spcPts val="0"/>
                        </a:spcBef>
                        <a:spcAft>
                          <a:spcPts val="0"/>
                        </a:spcAft>
                        <a:buNone/>
                      </a:pPr>
                      <a:r>
                        <a:rPr lang="en-US" sz="1600"/>
                        <a:t>3.</a:t>
                      </a:r>
                      <a:endParaRPr/>
                    </a:p>
                  </a:txBody>
                  <a:tcPr marT="45725" marB="45725" marR="91450" marL="91450"/>
                </a:tc>
                <a:tc>
                  <a:txBody>
                    <a:bodyPr/>
                    <a:lstStyle/>
                    <a:p>
                      <a:pPr indent="0" lvl="0" marL="0" marR="0" rtl="0" algn="l">
                        <a:spcBef>
                          <a:spcPts val="0"/>
                        </a:spcBef>
                        <a:spcAft>
                          <a:spcPts val="0"/>
                        </a:spcAft>
                        <a:buNone/>
                      </a:pPr>
                      <a:r>
                        <a:rPr lang="en-US" sz="1600"/>
                        <a:t>Registrasi Online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highlight>
                            <a:srgbClr val="FFFF00"/>
                          </a:highlight>
                        </a:rPr>
                        <a:t>Februari – Maret 2024 (</a:t>
                      </a:r>
                      <a:r>
                        <a:rPr lang="en-US" sz="1600"/>
                        <a:t> 6 Maret-28 April 2024)</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u="sng">
                          <a:solidFill>
                            <a:schemeClr val="hlink"/>
                          </a:solidFill>
                          <a:hlinkClick r:id="rId5"/>
                        </a:rPr>
                        <a:t>https://daftar-bpti.kemdikbud.go.id</a:t>
                      </a:r>
                      <a:endParaRPr sz="1600"/>
                    </a:p>
                  </a:txBody>
                  <a:tcPr marT="45725" marB="45725" marR="91450" marL="91450"/>
                </a:tc>
              </a:tr>
              <a:tr h="370850">
                <a:tc>
                  <a:txBody>
                    <a:bodyPr/>
                    <a:lstStyle/>
                    <a:p>
                      <a:pPr indent="0" lvl="0" marL="0" marR="0" rtl="0" algn="ctr">
                        <a:spcBef>
                          <a:spcPts val="0"/>
                        </a:spcBef>
                        <a:spcAft>
                          <a:spcPts val="0"/>
                        </a:spcAft>
                        <a:buNone/>
                      </a:pPr>
                      <a:r>
                        <a:rPr lang="en-US" sz="1600"/>
                        <a:t>4.</a:t>
                      </a:r>
                      <a:endParaRPr/>
                    </a:p>
                  </a:txBody>
                  <a:tcPr marT="45725" marB="45725" marR="91450" marL="91450"/>
                </a:tc>
                <a:tc>
                  <a:txBody>
                    <a:bodyPr/>
                    <a:lstStyle/>
                    <a:p>
                      <a:pPr indent="0" lvl="0" marL="0" marR="0" rtl="0" algn="l">
                        <a:spcBef>
                          <a:spcPts val="0"/>
                        </a:spcBef>
                        <a:spcAft>
                          <a:spcPts val="0"/>
                        </a:spcAft>
                        <a:buNone/>
                      </a:pPr>
                      <a:r>
                        <a:rPr lang="en-US" sz="1600"/>
                        <a:t>Batas pengiriman makalah &amp; video</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29 April 2024 </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p>
                  </a:txBody>
                  <a:tcPr marT="45725" marB="45725" marR="91450" marL="91450"/>
                </a:tc>
              </a:tr>
              <a:tr h="370850">
                <a:tc>
                  <a:txBody>
                    <a:bodyPr/>
                    <a:lstStyle/>
                    <a:p>
                      <a:pPr indent="0" lvl="0" marL="0" marR="0" rtl="0" algn="ctr">
                        <a:spcBef>
                          <a:spcPts val="0"/>
                        </a:spcBef>
                        <a:spcAft>
                          <a:spcPts val="0"/>
                        </a:spcAft>
                        <a:buNone/>
                      </a:pPr>
                      <a:r>
                        <a:rPr lang="en-US" sz="1600"/>
                        <a:t>5.</a:t>
                      </a:r>
                      <a:endParaRPr/>
                    </a:p>
                  </a:txBody>
                  <a:tcPr marT="45725" marB="45725" marR="91450" marL="91450"/>
                </a:tc>
                <a:tc>
                  <a:txBody>
                    <a:bodyPr/>
                    <a:lstStyle/>
                    <a:p>
                      <a:pPr indent="0" lvl="0" marL="0" marR="0" rtl="0" algn="l">
                        <a:spcBef>
                          <a:spcPts val="0"/>
                        </a:spcBef>
                        <a:spcAft>
                          <a:spcPts val="0"/>
                        </a:spcAft>
                        <a:buNone/>
                      </a:pPr>
                      <a:r>
                        <a:rPr lang="en-US" sz="1600"/>
                        <a:t>Proses seleksi babak penyisihan</a:t>
                      </a:r>
                      <a:endParaRPr sz="1600"/>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30 April – 10 Mei  2024</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p>
                  </a:txBody>
                  <a:tcPr marT="45725" marB="45725" marR="91450" marL="91450"/>
                </a:tc>
              </a:tr>
              <a:tr h="370850">
                <a:tc>
                  <a:txBody>
                    <a:bodyPr/>
                    <a:lstStyle/>
                    <a:p>
                      <a:pPr indent="0" lvl="0" marL="0" marR="0" rtl="0" algn="ctr">
                        <a:spcBef>
                          <a:spcPts val="0"/>
                        </a:spcBef>
                        <a:spcAft>
                          <a:spcPts val="0"/>
                        </a:spcAft>
                        <a:buNone/>
                      </a:pPr>
                      <a:r>
                        <a:rPr lang="en-US" sz="1600"/>
                        <a:t>6.</a:t>
                      </a:r>
                      <a:endParaRPr/>
                    </a:p>
                  </a:txBody>
                  <a:tcPr marT="45725" marB="45725" marR="91450" marL="91450"/>
                </a:tc>
                <a:tc>
                  <a:txBody>
                    <a:bodyPr/>
                    <a:lstStyle/>
                    <a:p>
                      <a:pPr indent="0" lvl="0" marL="0" marR="0" rtl="0" algn="l">
                        <a:spcBef>
                          <a:spcPts val="0"/>
                        </a:spcBef>
                        <a:spcAft>
                          <a:spcPts val="0"/>
                        </a:spcAft>
                        <a:buNone/>
                      </a:pPr>
                      <a:r>
                        <a:rPr lang="en-US" sz="1600"/>
                        <a:t>Penentuan peserta babak final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12 –14 Mei 2024</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p>
                  </a:txBody>
                  <a:tcPr marT="45725" marB="45725" marR="91450" marL="91450"/>
                </a:tc>
              </a:tr>
              <a:tr h="370850">
                <a:tc>
                  <a:txBody>
                    <a:bodyPr/>
                    <a:lstStyle/>
                    <a:p>
                      <a:pPr indent="0" lvl="0" marL="0" marR="0" rtl="0" algn="ctr">
                        <a:spcBef>
                          <a:spcPts val="0"/>
                        </a:spcBef>
                        <a:spcAft>
                          <a:spcPts val="0"/>
                        </a:spcAft>
                        <a:buNone/>
                      </a:pPr>
                      <a:r>
                        <a:rPr lang="en-US" sz="1600"/>
                        <a:t>7.</a:t>
                      </a:r>
                      <a:endParaRPr/>
                    </a:p>
                  </a:txBody>
                  <a:tcPr marT="45725" marB="45725" marR="91450" marL="91450"/>
                </a:tc>
                <a:tc>
                  <a:txBody>
                    <a:bodyPr/>
                    <a:lstStyle/>
                    <a:p>
                      <a:pPr indent="0" lvl="0" marL="0" marR="0" rtl="0" algn="l">
                        <a:spcBef>
                          <a:spcPts val="0"/>
                        </a:spcBef>
                        <a:spcAft>
                          <a:spcPts val="0"/>
                        </a:spcAft>
                        <a:buNone/>
                      </a:pPr>
                      <a:r>
                        <a:rPr lang="en-US" sz="1600"/>
                        <a:t>Pengumuman dan daftar ulang dan pembagian kasus babak final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Minggu ke-4 Mei 2024</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p>
                  </a:txBody>
                  <a:tcPr marT="45725" marB="45725" marR="91450" marL="91450"/>
                </a:tc>
              </a:tr>
              <a:tr h="370850">
                <a:tc>
                  <a:txBody>
                    <a:bodyPr/>
                    <a:lstStyle/>
                    <a:p>
                      <a:pPr indent="0" lvl="0" marL="0" marR="0" rtl="0" algn="ctr">
                        <a:spcBef>
                          <a:spcPts val="0"/>
                        </a:spcBef>
                        <a:spcAft>
                          <a:spcPts val="0"/>
                        </a:spcAft>
                        <a:buNone/>
                      </a:pPr>
                      <a:r>
                        <a:rPr lang="en-US" sz="1600"/>
                        <a:t>8.</a:t>
                      </a:r>
                      <a:endParaRPr/>
                    </a:p>
                  </a:txBody>
                  <a:tcPr marT="45725" marB="45725" marR="91450" marL="91450"/>
                </a:tc>
                <a:tc>
                  <a:txBody>
                    <a:bodyPr/>
                    <a:lstStyle/>
                    <a:p>
                      <a:pPr indent="0" lvl="0" marL="0" marR="0" rtl="0" algn="l">
                        <a:spcBef>
                          <a:spcPts val="0"/>
                        </a:spcBef>
                        <a:spcAft>
                          <a:spcPts val="0"/>
                        </a:spcAft>
                        <a:buNone/>
                      </a:pPr>
                      <a:r>
                        <a:rPr lang="en-US" sz="1600"/>
                        <a:t>Batas pengumpulan materi semi final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18 Juni 2024</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p>
                  </a:txBody>
                  <a:tcPr marT="45725" marB="45725" marR="91450" marL="91450"/>
                </a:tc>
              </a:tr>
              <a:tr h="370850">
                <a:tc>
                  <a:txBody>
                    <a:bodyPr/>
                    <a:lstStyle/>
                    <a:p>
                      <a:pPr indent="0" lvl="0" marL="0" marR="0" rtl="0" algn="ctr">
                        <a:spcBef>
                          <a:spcPts val="0"/>
                        </a:spcBef>
                        <a:spcAft>
                          <a:spcPts val="0"/>
                        </a:spcAft>
                        <a:buNone/>
                      </a:pPr>
                      <a:r>
                        <a:rPr lang="en-US" sz="1600"/>
                        <a:t>9.</a:t>
                      </a:r>
                      <a:endParaRPr/>
                    </a:p>
                  </a:txBody>
                  <a:tcPr marT="45725" marB="45725" marR="91450" marL="91450"/>
                </a:tc>
                <a:tc>
                  <a:txBody>
                    <a:bodyPr/>
                    <a:lstStyle/>
                    <a:p>
                      <a:pPr indent="0" lvl="0" marL="0" marR="0" rtl="0" algn="l">
                        <a:spcBef>
                          <a:spcPts val="0"/>
                        </a:spcBef>
                        <a:spcAft>
                          <a:spcPts val="0"/>
                        </a:spcAft>
                        <a:buNone/>
                      </a:pPr>
                      <a:r>
                        <a:rPr lang="en-US" sz="1600"/>
                        <a:t>Pelaksanaan Semi Final dan Grand Final tingkat Nasional</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24 – 29 Juni 2024 </a:t>
                      </a:r>
                      <a:r>
                        <a:rPr lang="en-US" sz="1600">
                          <a:highlight>
                            <a:srgbClr val="FFFF00"/>
                          </a:highlight>
                        </a:rPr>
                        <a:t>(16-20 Juli 2024)</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a:t>UMN</a:t>
                      </a:r>
                      <a:endParaRPr/>
                    </a:p>
                  </a:txBody>
                  <a:tcPr marT="45725" marB="45725" marR="91450" marL="91450"/>
                </a:tc>
              </a:tr>
            </a:tbl>
          </a:graphicData>
        </a:graphic>
      </p:graphicFrame>
      <p:pic>
        <p:nvPicPr>
          <p:cNvPr descr="Icon" id="177" name="Google Shape;177;p8"/>
          <p:cNvPicPr preferRelativeResize="0"/>
          <p:nvPr/>
        </p:nvPicPr>
        <p:blipFill rotWithShape="1">
          <a:blip r:embed="rId6">
            <a:alphaModFix/>
          </a:blip>
          <a:srcRect b="20423" l="11794" r="18638" t="16814"/>
          <a:stretch/>
        </p:blipFill>
        <p:spPr>
          <a:xfrm>
            <a:off x="2501153" y="164825"/>
            <a:ext cx="1479176" cy="875082"/>
          </a:xfrm>
          <a:prstGeom prst="rect">
            <a:avLst/>
          </a:prstGeom>
          <a:noFill/>
          <a:ln>
            <a:noFill/>
          </a:ln>
        </p:spPr>
      </p:pic>
      <p:pic>
        <p:nvPicPr>
          <p:cNvPr id="178" name="Google Shape;178;p8"/>
          <p:cNvPicPr preferRelativeResize="0"/>
          <p:nvPr/>
        </p:nvPicPr>
        <p:blipFill rotWithShape="1">
          <a:blip r:embed="rId7">
            <a:alphaModFix/>
          </a:blip>
          <a:srcRect b="15516" l="28959" r="23844" t="0"/>
          <a:stretch/>
        </p:blipFill>
        <p:spPr>
          <a:xfrm>
            <a:off x="365340" y="1845557"/>
            <a:ext cx="3045791" cy="4374776"/>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9"/>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84" name="Google Shape;184;p9"/>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85" name="Google Shape;185;p9"/>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id="186" name="Google Shape;186;p9"/>
          <p:cNvPicPr preferRelativeResize="0"/>
          <p:nvPr/>
        </p:nvPicPr>
        <p:blipFill rotWithShape="1">
          <a:blip r:embed="rId5">
            <a:alphaModFix/>
          </a:blip>
          <a:srcRect b="0" l="0" r="0" t="0"/>
          <a:stretch/>
        </p:blipFill>
        <p:spPr>
          <a:xfrm>
            <a:off x="4200860" y="2250868"/>
            <a:ext cx="3761238" cy="2843678"/>
          </a:xfrm>
          <a:prstGeom prst="rect">
            <a:avLst/>
          </a:prstGeom>
          <a:noFill/>
          <a:ln>
            <a:noFill/>
          </a:ln>
        </p:spPr>
      </p:pic>
      <p:sp>
        <p:nvSpPr>
          <p:cNvPr id="187" name="Google Shape;187;p9"/>
          <p:cNvSpPr/>
          <p:nvPr/>
        </p:nvSpPr>
        <p:spPr>
          <a:xfrm>
            <a:off x="3158427" y="5094546"/>
            <a:ext cx="5846103" cy="764312"/>
          </a:xfrm>
          <a:prstGeom prst="rect">
            <a:avLst/>
          </a:prstGeom>
          <a:noFill/>
          <a:ln>
            <a:noFill/>
          </a:ln>
        </p:spPr>
        <p:txBody>
          <a:bodyPr anchorCtr="0" anchor="t" bIns="45700" lIns="91425" spcFirstLastPara="1" rIns="91425" wrap="square" tIns="45700">
            <a:spAutoFit/>
          </a:bodyPr>
          <a:lstStyle/>
          <a:p>
            <a:pPr indent="0" lvl="0" marL="12700" marR="5080" rtl="0" algn="ctr">
              <a:lnSpc>
                <a:spcPct val="100000"/>
              </a:lnSpc>
              <a:spcBef>
                <a:spcPts val="0"/>
              </a:spcBef>
              <a:spcAft>
                <a:spcPts val="0"/>
              </a:spcAft>
              <a:buNone/>
            </a:pPr>
            <a:r>
              <a:rPr b="1" lang="en-US" sz="1400">
                <a:solidFill>
                  <a:srgbClr val="2F5496"/>
                </a:solidFill>
                <a:latin typeface="Tahoma"/>
                <a:ea typeface="Tahoma"/>
                <a:cs typeface="Tahoma"/>
                <a:sym typeface="Tahoma"/>
              </a:rPr>
              <a:t>Balai Pengembangan Talenta Indonesia</a:t>
            </a:r>
            <a:endParaRPr/>
          </a:p>
          <a:p>
            <a:pPr indent="0" lvl="0" marL="12700" marR="5080" rtl="0" algn="ctr">
              <a:lnSpc>
                <a:spcPct val="100000"/>
              </a:lnSpc>
              <a:spcBef>
                <a:spcPts val="100"/>
              </a:spcBef>
              <a:spcAft>
                <a:spcPts val="0"/>
              </a:spcAft>
              <a:buNone/>
            </a:pPr>
            <a:r>
              <a:rPr b="1" lang="en-US" sz="1400">
                <a:solidFill>
                  <a:srgbClr val="2F5496"/>
                </a:solidFill>
                <a:latin typeface="Tahoma"/>
                <a:ea typeface="Tahoma"/>
                <a:cs typeface="Tahoma"/>
                <a:sym typeface="Tahoma"/>
              </a:rPr>
              <a:t>Pusat Prestasi Nasional</a:t>
            </a:r>
            <a:endParaRPr b="1" sz="1400">
              <a:solidFill>
                <a:srgbClr val="2F5496"/>
              </a:solidFill>
              <a:latin typeface="Tahoma"/>
              <a:ea typeface="Tahoma"/>
              <a:cs typeface="Tahoma"/>
              <a:sym typeface="Tahoma"/>
            </a:endParaRPr>
          </a:p>
          <a:p>
            <a:pPr indent="0" lvl="0" marL="12700" marR="5080" rtl="0" algn="ctr">
              <a:lnSpc>
                <a:spcPct val="100000"/>
              </a:lnSpc>
              <a:spcBef>
                <a:spcPts val="100"/>
              </a:spcBef>
              <a:spcAft>
                <a:spcPts val="0"/>
              </a:spcAft>
              <a:buNone/>
            </a:pPr>
            <a:r>
              <a:rPr b="1" lang="en-US" sz="1400">
                <a:solidFill>
                  <a:srgbClr val="2F5496"/>
                </a:solidFill>
                <a:latin typeface="Tahoma"/>
                <a:ea typeface="Tahoma"/>
                <a:cs typeface="Tahoma"/>
                <a:sym typeface="Tahoma"/>
              </a:rPr>
              <a:t>Kementerian Pendidikan, Kebudayaan, Riset, dan Teknologi</a:t>
            </a:r>
            <a:endParaRPr b="1" sz="1400">
              <a:solidFill>
                <a:srgbClr val="2F5496"/>
              </a:solidFill>
              <a:latin typeface="Tahoma"/>
              <a:ea typeface="Tahoma"/>
              <a:cs typeface="Tahoma"/>
              <a:sym typeface="Tahoma"/>
            </a:endParaRPr>
          </a:p>
        </p:txBody>
      </p:sp>
      <p:sp>
        <p:nvSpPr>
          <p:cNvPr id="188" name="Google Shape;188;p9"/>
          <p:cNvSpPr txBox="1"/>
          <p:nvPr/>
        </p:nvSpPr>
        <p:spPr>
          <a:xfrm>
            <a:off x="658341" y="1359638"/>
            <a:ext cx="1062394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TERIMA KASIH</a:t>
            </a:r>
            <a:endParaRPr b="1" sz="40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2023-02-11T04:23:06Z</dcterms:created>
  <dc:creator>ASUS</dc:creator>
</cp:coreProperties>
</file>